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9" r:id="rId3"/>
    <p:sldId id="262" r:id="rId4"/>
    <p:sldId id="258" r:id="rId5"/>
    <p:sldId id="261" r:id="rId6"/>
    <p:sldId id="260" r:id="rId7"/>
    <p:sldId id="263" r:id="rId8"/>
    <p:sldId id="265" r:id="rId9"/>
    <p:sldId id="264" r:id="rId10"/>
    <p:sldId id="266" r:id="rId11"/>
    <p:sldId id="267" r:id="rId12"/>
    <p:sldId id="270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0000CC"/>
    <a:srgbClr val="0039EE"/>
    <a:srgbClr val="0000FF"/>
    <a:srgbClr val="0033CC"/>
    <a:srgbClr val="002FC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93" autoAdjust="0"/>
  </p:normalViewPr>
  <p:slideViewPr>
    <p:cSldViewPr>
      <p:cViewPr>
        <p:scale>
          <a:sx n="100" d="100"/>
          <a:sy n="100" d="100"/>
        </p:scale>
        <p:origin x="-1770" y="-5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99794-081D-4ACB-9C78-3915569B2098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FD46C-D728-4D27-97DE-4A526EE544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8FD46C-D728-4D27-97DE-4A526EE544B7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8C210-010F-41A1-8D6C-27D44E081614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CC3F3-F3F0-466D-B102-86C6E6217B7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hyperlink" Target="http://www.servis-reestr.ru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sekr@servis-reestr.ru" TargetMode="Externa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319464" y="2060848"/>
            <a:ext cx="48245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FC4"/>
                </a:solidFill>
                <a:latin typeface="Arial Black" pitchFamily="34" charset="0"/>
              </a:rPr>
              <a:t>ЭЛЕКТРОННОЕ ГОЛОСОВАНИЕ</a:t>
            </a:r>
          </a:p>
          <a:p>
            <a:pPr algn="ctr"/>
            <a:r>
              <a:rPr lang="ru-RU" sz="3600" dirty="0" smtClean="0">
                <a:solidFill>
                  <a:srgbClr val="002FC4"/>
                </a:solidFill>
                <a:latin typeface="Arial Black" pitchFamily="34" charset="0"/>
              </a:rPr>
              <a:t>НА  ОБЩЕМ СОБРАНИИ АКЦИОНЕРОВ</a:t>
            </a:r>
            <a:endParaRPr lang="ru-RU" sz="3600" dirty="0">
              <a:solidFill>
                <a:srgbClr val="002FC4"/>
              </a:solidFill>
              <a:latin typeface="Arial Black" pitchFamily="34" charset="0"/>
            </a:endParaRPr>
          </a:p>
        </p:txBody>
      </p:sp>
      <p:pic>
        <p:nvPicPr>
          <p:cNvPr id="7" name="Рисунок 6" descr="5676353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5083478"/>
            <a:ext cx="2663804" cy="177452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5657671"/>
            <a:ext cx="37173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Данный программный продукт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является собственностью компании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АО «Сервис-Реестр»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9" name="Рисунок 8" descr="logo 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60648"/>
            <a:ext cx="648072" cy="5129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36601" y="188640"/>
            <a:ext cx="2207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33CC"/>
                </a:solidFill>
              </a:rPr>
              <a:t> Регистратор</a:t>
            </a:r>
          </a:p>
          <a:p>
            <a:r>
              <a:rPr lang="ru-RU" b="1" dirty="0" smtClean="0">
                <a:solidFill>
                  <a:srgbClr val="0033CC"/>
                </a:solidFill>
              </a:rPr>
              <a:t>АО «Сервис-Реестр»</a:t>
            </a:r>
            <a:endParaRPr lang="ru-RU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презентации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 descr="multi-devic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861048"/>
            <a:ext cx="3009389" cy="16609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332656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dirty="0" smtClean="0">
                <a:solidFill>
                  <a:schemeClr val="bg1"/>
                </a:solidFill>
              </a:rPr>
              <a:t>ЭЛЕКТРОННОЕ ГОЛОСОВАНИЕ</a:t>
            </a:r>
            <a:endParaRPr lang="ru-RU" sz="26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80728"/>
            <a:ext cx="9036496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АО «Сервис-Реестр» разработало  </a:t>
            </a:r>
          </a:p>
          <a:p>
            <a:pPr algn="ctr"/>
            <a:r>
              <a:rPr lang="ru-RU" b="1" dirty="0" smtClean="0">
                <a:solidFill>
                  <a:srgbClr val="002FC4"/>
                </a:solidFill>
              </a:rPr>
              <a:t>«Сервис электронного голосования на общих собраниях акционеров»</a:t>
            </a:r>
            <a:r>
              <a:rPr lang="ru-RU" dirty="0" smtClean="0"/>
              <a:t>,</a:t>
            </a:r>
          </a:p>
          <a:p>
            <a:pPr algn="ctr"/>
            <a:r>
              <a:rPr lang="ru-RU" dirty="0" smtClean="0"/>
              <a:t>реализованный в рамках </a:t>
            </a:r>
            <a:r>
              <a:rPr lang="en-US" dirty="0" smtClean="0"/>
              <a:t>web-</a:t>
            </a:r>
            <a:r>
              <a:rPr lang="ru-RU" dirty="0" smtClean="0"/>
              <a:t>сервиса «Личный кабинет акционера» </a:t>
            </a:r>
          </a:p>
          <a:p>
            <a:pPr algn="ctr"/>
            <a:endParaRPr lang="en-US" sz="1000" dirty="0" smtClean="0"/>
          </a:p>
          <a:p>
            <a:pPr algn="ctr"/>
            <a:r>
              <a:rPr lang="ru-RU" dirty="0" smtClean="0"/>
              <a:t>позволяющий акционерам: </a:t>
            </a:r>
          </a:p>
          <a:p>
            <a:pPr>
              <a:buFontTx/>
              <a:buChar char="-"/>
            </a:pPr>
            <a:r>
              <a:rPr lang="ru-RU" dirty="0" smtClean="0"/>
              <a:t>регистрироваться для участия в общем собрании акционеров</a:t>
            </a:r>
          </a:p>
          <a:p>
            <a:pPr>
              <a:buFontTx/>
              <a:buChar char="-"/>
            </a:pPr>
            <a:r>
              <a:rPr lang="ru-RU" dirty="0" smtClean="0"/>
              <a:t> знакомиться с материалами общего собрания акционеров</a:t>
            </a:r>
          </a:p>
          <a:p>
            <a:r>
              <a:rPr lang="ru-RU" dirty="0" smtClean="0"/>
              <a:t>- осуществлять голосование по всем вопросам повестки дня путем </a:t>
            </a:r>
          </a:p>
          <a:p>
            <a:r>
              <a:rPr lang="ru-RU" dirty="0" smtClean="0"/>
              <a:t>заполнения электронной формы бюллетеня  из любой точки мира.</a:t>
            </a:r>
          </a:p>
          <a:p>
            <a:pPr algn="ctr"/>
            <a:endParaRPr lang="ru-RU" sz="1000" dirty="0" smtClean="0"/>
          </a:p>
          <a:p>
            <a:pPr algn="ctr"/>
            <a:endParaRPr lang="ru-RU" sz="1200" dirty="0" smtClean="0"/>
          </a:p>
          <a:p>
            <a:pPr algn="ctr"/>
            <a:r>
              <a:rPr lang="ru-RU" dirty="0" smtClean="0"/>
              <a:t>при помощи любого устройства, имеющего доступ к сети «Интернет»:</a:t>
            </a:r>
          </a:p>
          <a:p>
            <a:endParaRPr lang="ru-RU" sz="1000" dirty="0" smtClean="0"/>
          </a:p>
          <a:p>
            <a:r>
              <a:rPr lang="ru-RU" dirty="0" smtClean="0"/>
              <a:t>                                                                                 - мобильного телефона</a:t>
            </a:r>
          </a:p>
          <a:p>
            <a:r>
              <a:rPr lang="ru-RU" dirty="0" smtClean="0"/>
              <a:t>                                                                                 - ноутбука</a:t>
            </a:r>
          </a:p>
          <a:p>
            <a:r>
              <a:rPr lang="ru-RU" dirty="0" smtClean="0"/>
              <a:t>                                                                                 - планшета</a:t>
            </a:r>
          </a:p>
          <a:p>
            <a:r>
              <a:rPr lang="ru-RU" dirty="0" smtClean="0"/>
              <a:t>                                                                                 - персонального компьютера</a:t>
            </a:r>
          </a:p>
          <a:p>
            <a:endParaRPr lang="ru-RU" dirty="0" smtClean="0"/>
          </a:p>
          <a:p>
            <a:endParaRPr lang="en-US" sz="1400" dirty="0" smtClean="0"/>
          </a:p>
          <a:p>
            <a:r>
              <a:rPr lang="ru-RU" dirty="0" smtClean="0"/>
              <a:t>Сервис доступен для акционеров:</a:t>
            </a:r>
          </a:p>
          <a:p>
            <a:r>
              <a:rPr lang="ru-RU" dirty="0" smtClean="0"/>
              <a:t>1.Права на ценные бумаги которых учитываются в реестре владельцев ценных бумаг</a:t>
            </a:r>
          </a:p>
          <a:p>
            <a:r>
              <a:rPr lang="ru-RU" dirty="0" smtClean="0"/>
              <a:t>2. Права на ценные бумаги которых учитываются номинальными держателями 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58772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2204864"/>
            <a:ext cx="2473086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8316416" y="6525344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0" y="6550223"/>
            <a:ext cx="33177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фон презентации 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99792" y="2420888"/>
            <a:ext cx="358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FC4"/>
                </a:solidFill>
              </a:rPr>
              <a:t>ПРЕИМУЩЕСТВА </a:t>
            </a:r>
          </a:p>
          <a:p>
            <a:pPr algn="ctr"/>
            <a:r>
              <a:rPr lang="ru-RU" sz="3600" b="1" dirty="0" smtClean="0">
                <a:solidFill>
                  <a:srgbClr val="002FC4"/>
                </a:solidFill>
              </a:rPr>
              <a:t>ЭЛЕКТРОННОГО </a:t>
            </a:r>
          </a:p>
          <a:p>
            <a:pPr algn="ctr"/>
            <a:r>
              <a:rPr lang="ru-RU" sz="3600" b="1" dirty="0" smtClean="0">
                <a:solidFill>
                  <a:srgbClr val="002FC4"/>
                </a:solidFill>
              </a:rPr>
              <a:t>ГОЛОСОВАНИЯ</a:t>
            </a:r>
            <a:endParaRPr lang="ru-RU" sz="3600" b="1" dirty="0">
              <a:solidFill>
                <a:srgbClr val="002FC4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rot="2526479">
            <a:off x="1492872" y="956230"/>
            <a:ext cx="154734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      </a:t>
            </a:r>
            <a:r>
              <a:rPr lang="ru-RU" sz="1200" b="1" dirty="0" smtClean="0">
                <a:solidFill>
                  <a:schemeClr val="bg1"/>
                </a:solidFill>
              </a:rPr>
              <a:t>Дистанционное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участие в собрании </a:t>
            </a:r>
          </a:p>
          <a:p>
            <a:r>
              <a:rPr lang="ru-RU" sz="1000" b="1" dirty="0" smtClean="0">
                <a:solidFill>
                  <a:schemeClr val="bg1"/>
                </a:solidFill>
              </a:rPr>
              <a:t>   позволяет  акционеру </a:t>
            </a:r>
            <a:r>
              <a:rPr lang="ru-RU" sz="1200" b="1" dirty="0" smtClean="0">
                <a:solidFill>
                  <a:schemeClr val="bg1"/>
                </a:solidFill>
              </a:rPr>
              <a:t>    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    экономить время                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69053" y="188640"/>
            <a:ext cx="21419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БЕЗОПАСНО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пароль  знает только сам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акционер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19329003">
            <a:off x="6092992" y="943568"/>
            <a:ext cx="13690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Удобное </a:t>
            </a:r>
          </a:p>
          <a:p>
            <a:r>
              <a:rPr lang="ru-RU" sz="1400" b="1" dirty="0" smtClean="0">
                <a:solidFill>
                  <a:schemeClr val="bg1"/>
                </a:solidFill>
              </a:rPr>
              <a:t>ознакомление </a:t>
            </a:r>
          </a:p>
          <a:p>
            <a:r>
              <a:rPr lang="ru-RU" sz="1400" b="1" dirty="0" smtClean="0">
                <a:solidFill>
                  <a:schemeClr val="bg1"/>
                </a:solidFill>
              </a:rPr>
              <a:t>с материалами</a:t>
            </a:r>
          </a:p>
          <a:p>
            <a:r>
              <a:rPr lang="ru-RU" sz="1400" b="1" dirty="0" smtClean="0">
                <a:solidFill>
                  <a:schemeClr val="bg1"/>
                </a:solidFill>
              </a:rPr>
              <a:t>собрания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704595">
            <a:off x="6505411" y="4393101"/>
            <a:ext cx="18626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Соблюдается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 кодекс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 корпоративного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 управления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 rot="21050170">
            <a:off x="6703474" y="2239941"/>
            <a:ext cx="191058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  </a:t>
            </a:r>
            <a:r>
              <a:rPr lang="ru-RU" sz="1600" b="1" dirty="0" smtClean="0">
                <a:solidFill>
                  <a:schemeClr val="bg1"/>
                </a:solidFill>
              </a:rPr>
              <a:t>Голоса</a:t>
            </a:r>
          </a:p>
          <a:p>
            <a:r>
              <a:rPr lang="ru-RU" sz="1600" b="1" dirty="0" smtClean="0">
                <a:solidFill>
                  <a:schemeClr val="bg1"/>
                </a:solidFill>
              </a:rPr>
              <a:t>  Акционера</a:t>
            </a:r>
          </a:p>
          <a:p>
            <a:r>
              <a:rPr lang="ru-RU" sz="1600" b="1" dirty="0" smtClean="0">
                <a:solidFill>
                  <a:schemeClr val="bg1"/>
                </a:solidFill>
              </a:rPr>
              <a:t>  учитываются</a:t>
            </a:r>
          </a:p>
          <a:p>
            <a:r>
              <a:rPr lang="ru-RU" sz="1600" b="1" dirty="0" smtClean="0">
                <a:solidFill>
                  <a:schemeClr val="bg1"/>
                </a:solidFill>
              </a:rPr>
              <a:t>  мгновенно и конфиденциально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 rot="822262">
            <a:off x="558170" y="2218686"/>
            <a:ext cx="172534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     </a:t>
            </a:r>
            <a:r>
              <a:rPr lang="ru-RU" sz="1600" b="1" dirty="0" smtClean="0">
                <a:solidFill>
                  <a:schemeClr val="bg1"/>
                </a:solidFill>
              </a:rPr>
              <a:t>   Голосование </a:t>
            </a:r>
            <a:endParaRPr lang="ru-RU" sz="1600" b="1" dirty="0" smtClean="0">
              <a:solidFill>
                <a:schemeClr val="bg1"/>
              </a:solidFill>
            </a:endParaRPr>
          </a:p>
          <a:p>
            <a:r>
              <a:rPr lang="ru-RU" sz="1600" b="1" dirty="0" smtClean="0">
                <a:solidFill>
                  <a:schemeClr val="bg1"/>
                </a:solidFill>
              </a:rPr>
              <a:t>        </a:t>
            </a:r>
            <a:r>
              <a:rPr lang="ru-RU" sz="1600" b="1" dirty="0" smtClean="0">
                <a:solidFill>
                  <a:schemeClr val="bg1"/>
                </a:solidFill>
              </a:rPr>
              <a:t>    </a:t>
            </a:r>
            <a:r>
              <a:rPr lang="ru-RU" sz="1600" b="1" dirty="0" smtClean="0">
                <a:solidFill>
                  <a:schemeClr val="bg1"/>
                </a:solidFill>
              </a:rPr>
              <a:t>возможно</a:t>
            </a:r>
          </a:p>
          <a:p>
            <a:r>
              <a:rPr lang="ru-RU" sz="1600" b="1" dirty="0" smtClean="0">
                <a:solidFill>
                  <a:schemeClr val="bg1"/>
                </a:solidFill>
              </a:rPr>
              <a:t>в </a:t>
            </a:r>
            <a:r>
              <a:rPr lang="ru-RU" sz="1600" b="1" dirty="0" smtClean="0">
                <a:solidFill>
                  <a:schemeClr val="bg1"/>
                </a:solidFill>
              </a:rPr>
              <a:t>удобное </a:t>
            </a:r>
            <a:r>
              <a:rPr lang="ru-RU" sz="1600" b="1" dirty="0" smtClean="0">
                <a:solidFill>
                  <a:schemeClr val="bg1"/>
                </a:solidFill>
              </a:rPr>
              <a:t>время</a:t>
            </a:r>
          </a:p>
          <a:p>
            <a:r>
              <a:rPr lang="ru-RU" sz="1600" b="1" dirty="0" smtClean="0">
                <a:solidFill>
                  <a:schemeClr val="bg1"/>
                </a:solidFill>
              </a:rPr>
              <a:t>          </a:t>
            </a:r>
            <a:r>
              <a:rPr lang="ru-RU" sz="1600" b="1" dirty="0" smtClean="0">
                <a:solidFill>
                  <a:schemeClr val="bg1"/>
                </a:solidFill>
              </a:rPr>
              <a:t>    из </a:t>
            </a:r>
            <a:r>
              <a:rPr lang="ru-RU" sz="1600" b="1" dirty="0" smtClean="0">
                <a:solidFill>
                  <a:schemeClr val="bg1"/>
                </a:solidFill>
              </a:rPr>
              <a:t>любой </a:t>
            </a:r>
          </a:p>
          <a:p>
            <a:r>
              <a:rPr lang="ru-RU" sz="1600" b="1" dirty="0" smtClean="0">
                <a:solidFill>
                  <a:schemeClr val="bg1"/>
                </a:solidFill>
              </a:rPr>
              <a:t>      </a:t>
            </a:r>
            <a:r>
              <a:rPr lang="ru-RU" sz="1600" b="1" dirty="0" smtClean="0">
                <a:solidFill>
                  <a:schemeClr val="bg1"/>
                </a:solidFill>
              </a:rPr>
              <a:t>    точки </a:t>
            </a:r>
            <a:r>
              <a:rPr lang="ru-RU" sz="1600" b="1" dirty="0" smtClean="0">
                <a:solidFill>
                  <a:schemeClr val="bg1"/>
                </a:solidFill>
              </a:rPr>
              <a:t>мира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 rot="19688120">
            <a:off x="490653" y="4189046"/>
            <a:ext cx="20162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                  </a:t>
            </a:r>
            <a:r>
              <a:rPr lang="ru-RU" b="1" dirty="0" smtClean="0">
                <a:solidFill>
                  <a:schemeClr val="bg1"/>
                </a:solidFill>
              </a:rPr>
              <a:t>Онлайн информирование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                об этапах   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           проведения 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   собрания и ходе </a:t>
            </a:r>
          </a:p>
          <a:p>
            <a:r>
              <a:rPr lang="ru-RU" b="1" dirty="0" smtClean="0">
                <a:solidFill>
                  <a:schemeClr val="bg1"/>
                </a:solidFill>
              </a:rPr>
              <a:t>           голосования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55776" y="5805264"/>
            <a:ext cx="408310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Исключение ошибок при заполнении бюллетеня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       Сервис проверит заполненный бюллетень</a:t>
            </a:r>
          </a:p>
          <a:p>
            <a:r>
              <a:rPr lang="ru-RU" sz="1400" dirty="0" smtClean="0">
                <a:solidFill>
                  <a:schemeClr val="bg1"/>
                </a:solidFill>
              </a:rPr>
              <a:t>                 и предупредит об ошибках  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ятиугольник 37"/>
          <p:cNvSpPr/>
          <p:nvPr/>
        </p:nvSpPr>
        <p:spPr>
          <a:xfrm>
            <a:off x="1043608" y="2708920"/>
            <a:ext cx="4176464" cy="700656"/>
          </a:xfrm>
          <a:prstGeom prst="homePlate">
            <a:avLst/>
          </a:prstGeom>
          <a:solidFill>
            <a:srgbClr val="0000FF"/>
          </a:solidFill>
          <a:ln w="508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9" name="Рисунок 48" descr="фон презентации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7544" y="188640"/>
            <a:ext cx="48085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Принявшими участие в общем собрании </a:t>
            </a:r>
          </a:p>
          <a:p>
            <a:r>
              <a:rPr lang="ru-RU" sz="2000" b="1" dirty="0" smtClean="0">
                <a:solidFill>
                  <a:schemeClr val="bg1"/>
                </a:solidFill>
              </a:rPr>
              <a:t>считаются акционеры: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124744"/>
            <a:ext cx="753966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636912"/>
            <a:ext cx="93434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https://png.pngtree.com/png_detail/18/09/10/pngtree-letters-png-vector-material-png-clipart_26396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861048"/>
            <a:ext cx="801067" cy="1008112"/>
          </a:xfrm>
          <a:prstGeom prst="rect">
            <a:avLst/>
          </a:prstGeom>
          <a:noFill/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5373216"/>
            <a:ext cx="891099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Скругленный прямоугольник 29"/>
          <p:cNvSpPr/>
          <p:nvPr/>
        </p:nvSpPr>
        <p:spPr>
          <a:xfrm>
            <a:off x="4860032" y="1052736"/>
            <a:ext cx="1130424" cy="1130424"/>
          </a:xfrm>
          <a:prstGeom prst="roundRect">
            <a:avLst>
              <a:gd name="adj" fmla="val 13542"/>
            </a:avLst>
          </a:prstGeom>
          <a:noFill/>
          <a:ln w="50800">
            <a:solidFill>
              <a:srgbClr val="002F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4860032" y="2420888"/>
            <a:ext cx="1130424" cy="1130424"/>
          </a:xfrm>
          <a:prstGeom prst="roundRect">
            <a:avLst>
              <a:gd name="adj" fmla="val 13542"/>
            </a:avLst>
          </a:prstGeom>
          <a:noFill/>
          <a:ln w="50800">
            <a:solidFill>
              <a:srgbClr val="002F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4860032" y="3789040"/>
            <a:ext cx="1130424" cy="1130424"/>
          </a:xfrm>
          <a:prstGeom prst="roundRect">
            <a:avLst>
              <a:gd name="adj" fmla="val 13542"/>
            </a:avLst>
          </a:prstGeom>
          <a:noFill/>
          <a:ln w="50800">
            <a:solidFill>
              <a:srgbClr val="002F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4860032" y="5157192"/>
            <a:ext cx="1130424" cy="1130424"/>
          </a:xfrm>
          <a:prstGeom prst="roundRect">
            <a:avLst>
              <a:gd name="adj" fmla="val 13542"/>
            </a:avLst>
          </a:prstGeom>
          <a:noFill/>
          <a:ln w="508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TextBox 44"/>
          <p:cNvSpPr txBox="1"/>
          <p:nvPr/>
        </p:nvSpPr>
        <p:spPr>
          <a:xfrm>
            <a:off x="539552" y="1268760"/>
            <a:ext cx="3812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Пришедшие на собрание и 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зарегистрировавшиеся для участия в нем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39552" y="2636912"/>
            <a:ext cx="34646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Направившие волеизъявление через 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номинального держателя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39552" y="4149080"/>
            <a:ext cx="40455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Приславшие заполненные бюллетени почте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95536" y="1124744"/>
            <a:ext cx="4464496" cy="986408"/>
          </a:xfrm>
          <a:prstGeom prst="rect">
            <a:avLst/>
          </a:prstGeom>
          <a:solidFill>
            <a:srgbClr val="002F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Пришедшие на собрание и зарегистрировавшиеся для участия в нем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95536" y="2492896"/>
            <a:ext cx="4464496" cy="986408"/>
          </a:xfrm>
          <a:prstGeom prst="rect">
            <a:avLst/>
          </a:prstGeom>
          <a:solidFill>
            <a:srgbClr val="002F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Направившие волеизъявление через номинального держателя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95536" y="3861048"/>
            <a:ext cx="4464496" cy="986408"/>
          </a:xfrm>
          <a:prstGeom prst="rect">
            <a:avLst/>
          </a:prstGeom>
          <a:solidFill>
            <a:srgbClr val="002F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Приславшие заполненные </a:t>
            </a:r>
            <a:r>
              <a:rPr lang="ru-RU" dirty="0" smtClean="0"/>
              <a:t>бюллетени 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95536" y="5229200"/>
            <a:ext cx="4464496" cy="986408"/>
          </a:xfrm>
          <a:prstGeom prst="rect">
            <a:avLst/>
          </a:prstGeom>
          <a:solidFill>
            <a:srgbClr val="002F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Заполнившие ЭЛЕКТРОННУЮ ФОРМУ БЮЛЛЕТЕНЯ на сайте АО «Сервис-Реестр»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8460432" y="6525344"/>
            <a:ext cx="229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1124744"/>
            <a:ext cx="2197960" cy="209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Скругленный прямоугольник 27"/>
          <p:cNvSpPr/>
          <p:nvPr/>
        </p:nvSpPr>
        <p:spPr>
          <a:xfrm>
            <a:off x="6372200" y="1052736"/>
            <a:ext cx="2160240" cy="2232248"/>
          </a:xfrm>
          <a:prstGeom prst="roundRect">
            <a:avLst>
              <a:gd name="adj" fmla="val 13542"/>
            </a:avLst>
          </a:prstGeom>
          <a:noFill/>
          <a:ln w="50800">
            <a:solidFill>
              <a:srgbClr val="002F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6148373" y="3645024"/>
            <a:ext cx="289989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Счетная комиссия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АО «Сервис-Реестр»,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при  определении   кворума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и подведении итогов голосования,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будет учитывать голоса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 всех лиц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принявших участие в собрании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независимо 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от выбранного</a:t>
            </a:r>
          </a:p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способа голосования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33" name="Стрелка вниз 32"/>
          <p:cNvSpPr/>
          <p:nvPr/>
        </p:nvSpPr>
        <p:spPr>
          <a:xfrm>
            <a:off x="7380312" y="3284984"/>
            <a:ext cx="288032" cy="360040"/>
          </a:xfrm>
          <a:prstGeom prst="downArrow">
            <a:avLst>
              <a:gd name="adj1" fmla="val 50000"/>
              <a:gd name="adj2" fmla="val 40079"/>
            </a:avLst>
          </a:prstGeom>
          <a:solidFill>
            <a:srgbClr val="002F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0" y="6581001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презентации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0"/>
            <a:ext cx="40359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Что необходимо сделать 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ЭМИТЕНТУ ?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5656" y="1124744"/>
            <a:ext cx="46696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Внести изменения в Устав общества, 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позволяющие акционерам заполнять электронную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 форму бюллетеней на странице в сети «Интернет»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2420888"/>
            <a:ext cx="48390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При подготовке к проведению собрания акционеров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Решением Совета директоров определить в качестве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 страницы в сети «Интернет» сайт </a:t>
            </a:r>
            <a:r>
              <a:rPr lang="en-US" sz="1600" dirty="0" smtClean="0">
                <a:solidFill>
                  <a:schemeClr val="bg1"/>
                </a:solidFill>
              </a:rPr>
              <a:t>servis-reestr.ru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47664" y="3789040"/>
            <a:ext cx="48630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Указать в сообщении о проведении общего собрания</a:t>
            </a:r>
            <a:endParaRPr lang="en-US" sz="1600" dirty="0" smtClean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 акционеров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ru-RU" sz="1600" dirty="0" smtClean="0">
                <a:solidFill>
                  <a:schemeClr val="bg1"/>
                </a:solidFill>
              </a:rPr>
              <a:t>сайт  </a:t>
            </a:r>
            <a:r>
              <a:rPr lang="en-US" sz="1600" dirty="0" smtClean="0">
                <a:solidFill>
                  <a:schemeClr val="bg1"/>
                </a:solidFill>
              </a:rPr>
              <a:t>servis-reestr.ru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19672" y="4941168"/>
            <a:ext cx="40012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Заключить договор с АО «Сервис-Реестр» 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на выполнение функций счетной комиссии </a:t>
            </a:r>
          </a:p>
          <a:p>
            <a:r>
              <a:rPr lang="ru-RU" sz="1600" dirty="0" smtClean="0">
                <a:solidFill>
                  <a:schemeClr val="bg1"/>
                </a:solidFill>
              </a:rPr>
              <a:t>и обеспечение электронного голосования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0" name="Рисунок 9" descr="2017-10-09-16-12-3594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233" y="1052737"/>
            <a:ext cx="2406582" cy="18001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495070" y="2924944"/>
            <a:ext cx="26489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В месте проведения общего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собрания  акционеров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должен быть обеспечен 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бесперебойный доступ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 к сети «Интернет»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544" y="1196752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1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7544" y="2492896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2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7544" y="3717032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3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7544" y="5013176"/>
            <a:ext cx="4700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4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16416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0" y="6550223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1560" y="134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55576" y="116632"/>
            <a:ext cx="31713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ЧТО НЕОБХОДИМО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СДЕЛАТЬ АКЦИОНЕРУ?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8" name="Рисунок 17" descr="фон презентации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0"/>
            <a:ext cx="9144000" cy="6858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39552" y="0"/>
            <a:ext cx="40359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Что необходимо сделать 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АКЦИОНЕРУ?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03648" y="1124744"/>
            <a:ext cx="46177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Обратиться к регистратору для подключения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«ЛИЧНОГО КАБИНЕТА АКЦИОНЕРА»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и получения Логина и Пароля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547664" y="3645024"/>
            <a:ext cx="46278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Используя полученные логин и пароль войти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в свой «Личный кабинет акционера»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и заполнить электронный бюллетень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03648" y="2420888"/>
            <a:ext cx="2160240" cy="931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2FC4"/>
                </a:solidFill>
              </a:rPr>
              <a:t>ФИЗИЧЕСКОЕ ЛИЦО: </a:t>
            </a:r>
          </a:p>
          <a:p>
            <a:pPr marL="228600" indent="-228600">
              <a:buAutoNum type="arabicPeriod"/>
            </a:pPr>
            <a:r>
              <a:rPr lang="ru-RU" sz="850" dirty="0" smtClean="0">
                <a:solidFill>
                  <a:srgbClr val="002FC4"/>
                </a:solidFill>
              </a:rPr>
              <a:t>Личное обращение </a:t>
            </a:r>
          </a:p>
          <a:p>
            <a:pPr marL="228600" indent="-228600"/>
            <a:r>
              <a:rPr lang="ru-RU" sz="850" dirty="0" smtClean="0">
                <a:solidFill>
                  <a:srgbClr val="002FC4"/>
                </a:solidFill>
              </a:rPr>
              <a:t>в один из офисов</a:t>
            </a:r>
            <a:r>
              <a:rPr lang="en-US" sz="850" dirty="0" smtClean="0">
                <a:solidFill>
                  <a:srgbClr val="002FC4"/>
                </a:solidFill>
              </a:rPr>
              <a:t> </a:t>
            </a:r>
            <a:r>
              <a:rPr lang="ru-RU" sz="850" dirty="0" smtClean="0">
                <a:solidFill>
                  <a:srgbClr val="002FC4"/>
                </a:solidFill>
              </a:rPr>
              <a:t>или представительств</a:t>
            </a:r>
          </a:p>
          <a:p>
            <a:pPr marL="228600" indent="-228600"/>
            <a:r>
              <a:rPr lang="ru-RU" sz="850" dirty="0" smtClean="0">
                <a:solidFill>
                  <a:srgbClr val="002FC4"/>
                </a:solidFill>
              </a:rPr>
              <a:t>АО «Сервис-Реестр» .</a:t>
            </a:r>
          </a:p>
          <a:p>
            <a:r>
              <a:rPr lang="ru-RU" sz="850" dirty="0" smtClean="0">
                <a:solidFill>
                  <a:srgbClr val="002FC4"/>
                </a:solidFill>
              </a:rPr>
              <a:t>2.Почтовое отправление документов</a:t>
            </a:r>
          </a:p>
          <a:p>
            <a:endParaRPr lang="ru-RU" sz="850" dirty="0">
              <a:solidFill>
                <a:srgbClr val="002FC4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67944" y="2420888"/>
            <a:ext cx="21602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2FC4"/>
                </a:solidFill>
              </a:rPr>
              <a:t>ЮРИДИЧЕСКОЕ ЛИЦО:</a:t>
            </a:r>
            <a:r>
              <a:rPr lang="ru-RU" sz="1600" dirty="0" smtClean="0">
                <a:solidFill>
                  <a:srgbClr val="002FC4"/>
                </a:solidFill>
              </a:rPr>
              <a:t> </a:t>
            </a:r>
          </a:p>
          <a:p>
            <a:r>
              <a:rPr lang="ru-RU" sz="850" dirty="0" smtClean="0">
                <a:solidFill>
                  <a:srgbClr val="002FC4"/>
                </a:solidFill>
              </a:rPr>
              <a:t>1.      Обращение  ЕИО </a:t>
            </a:r>
          </a:p>
          <a:p>
            <a:r>
              <a:rPr lang="ru-RU" sz="850" dirty="0" smtClean="0">
                <a:solidFill>
                  <a:srgbClr val="002FC4"/>
                </a:solidFill>
              </a:rPr>
              <a:t> или уполномоченного представителя</a:t>
            </a:r>
          </a:p>
          <a:p>
            <a:r>
              <a:rPr lang="ru-RU" sz="850" dirty="0" smtClean="0">
                <a:solidFill>
                  <a:srgbClr val="002FC4"/>
                </a:solidFill>
              </a:rPr>
              <a:t>в один из  офисов АО «Сервис-Реестр» </a:t>
            </a:r>
          </a:p>
          <a:p>
            <a:r>
              <a:rPr lang="ru-RU" sz="850" dirty="0" smtClean="0">
                <a:solidFill>
                  <a:srgbClr val="002FC4"/>
                </a:solidFill>
              </a:rPr>
              <a:t>2.Почтовое отправление документов</a:t>
            </a:r>
            <a:endParaRPr lang="ru-RU" sz="850" dirty="0">
              <a:solidFill>
                <a:srgbClr val="002FC4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32240" y="1196752"/>
            <a:ext cx="213795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FF0000"/>
                </a:solidFill>
              </a:rPr>
              <a:t>           </a:t>
            </a:r>
            <a:r>
              <a:rPr lang="ru-RU" sz="1200" dirty="0" smtClean="0">
                <a:solidFill>
                  <a:srgbClr val="FF0000"/>
                </a:solidFill>
              </a:rPr>
              <a:t>АО «Сервис-Реестр» </a:t>
            </a:r>
          </a:p>
          <a:p>
            <a:r>
              <a:rPr lang="ru-RU" sz="1200" dirty="0" smtClean="0">
                <a:solidFill>
                  <a:srgbClr val="FF0000"/>
                </a:solidFill>
              </a:rPr>
              <a:t>      имеет  представительства </a:t>
            </a:r>
          </a:p>
          <a:p>
            <a:r>
              <a:rPr lang="ru-RU" sz="1400" dirty="0" smtClean="0">
                <a:solidFill>
                  <a:srgbClr val="FF0000"/>
                </a:solidFill>
              </a:rPr>
              <a:t>     </a:t>
            </a:r>
            <a:r>
              <a:rPr lang="ru-RU" dirty="0" smtClean="0">
                <a:solidFill>
                  <a:srgbClr val="FF0000"/>
                </a:solidFill>
              </a:rPr>
              <a:t>в 60 субъектах РФ</a:t>
            </a:r>
          </a:p>
          <a:p>
            <a:endParaRPr lang="ru-RU" sz="1000" dirty="0">
              <a:solidFill>
                <a:srgbClr val="0039EE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475656" y="5085184"/>
            <a:ext cx="49192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Нажав на экране кнопку «Проголосовать и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подписать бюллетень» автоматически передать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результаты голосования в  счетную комиссию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3528" y="1196752"/>
            <a:ext cx="465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1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3528" y="3717032"/>
            <a:ext cx="465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2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3528" y="5157192"/>
            <a:ext cx="465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3</a:t>
            </a:r>
            <a:endParaRPr lang="ru-RU" sz="4400" dirty="0">
              <a:solidFill>
                <a:schemeClr val="bg1"/>
              </a:solidFill>
            </a:endParaRPr>
          </a:p>
        </p:txBody>
      </p:sp>
      <p:pic>
        <p:nvPicPr>
          <p:cNvPr id="30" name="Рисунок 29" descr="iKO5OM5IQ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232" y="2708920"/>
            <a:ext cx="2414561" cy="3384376"/>
          </a:xfrm>
          <a:prstGeom prst="rect">
            <a:avLst/>
          </a:prstGeom>
        </p:spPr>
      </p:pic>
      <p:sp>
        <p:nvSpPr>
          <p:cNvPr id="31" name="Стрелка вправо 30"/>
          <p:cNvSpPr/>
          <p:nvPr/>
        </p:nvSpPr>
        <p:spPr>
          <a:xfrm rot="5400000">
            <a:off x="2555776" y="2132856"/>
            <a:ext cx="288032" cy="288032"/>
          </a:xfrm>
          <a:prstGeom prst="rightArrow">
            <a:avLst/>
          </a:prstGeom>
          <a:solidFill>
            <a:srgbClr val="002F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 rot="5400000">
            <a:off x="5004048" y="2132856"/>
            <a:ext cx="288032" cy="288032"/>
          </a:xfrm>
          <a:prstGeom prst="rightArrow">
            <a:avLst/>
          </a:prstGeom>
          <a:solidFill>
            <a:srgbClr val="002F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право 32"/>
          <p:cNvSpPr/>
          <p:nvPr/>
        </p:nvSpPr>
        <p:spPr>
          <a:xfrm>
            <a:off x="6444208" y="1412776"/>
            <a:ext cx="288032" cy="288032"/>
          </a:xfrm>
          <a:prstGeom prst="rightArrow">
            <a:avLst/>
          </a:prstGeom>
          <a:solidFill>
            <a:srgbClr val="002F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8316416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0" y="6550223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презентации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528" y="260648"/>
            <a:ext cx="50357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Личный кабинет акционера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628800"/>
            <a:ext cx="7606423" cy="4837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83568" y="980728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Войти на сайт </a:t>
            </a:r>
            <a:r>
              <a:rPr lang="en-US" dirty="0" smtClean="0">
                <a:hlinkClick r:id="rId4"/>
              </a:rPr>
              <a:t>www.servis-reestr.ru</a:t>
            </a:r>
            <a:r>
              <a:rPr lang="en-US" dirty="0" smtClean="0"/>
              <a:t>   </a:t>
            </a:r>
            <a:r>
              <a:rPr lang="ru-RU" dirty="0" smtClean="0"/>
              <a:t>На главной странице выбрать раздел кабинет акционера</a:t>
            </a:r>
            <a:r>
              <a:rPr lang="en-US" dirty="0" smtClean="0"/>
              <a:t>  </a:t>
            </a:r>
            <a:r>
              <a:rPr lang="ru-RU" dirty="0" smtClean="0"/>
              <a:t>или личный кабинет акционера</a:t>
            </a:r>
            <a:endParaRPr lang="ru-RU" dirty="0"/>
          </a:p>
        </p:txBody>
      </p:sp>
      <p:pic>
        <p:nvPicPr>
          <p:cNvPr id="9" name="Рисунок 8" descr="unname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2492896"/>
            <a:ext cx="1251520" cy="1251520"/>
          </a:xfrm>
          <a:prstGeom prst="rect">
            <a:avLst/>
          </a:prstGeom>
        </p:spPr>
      </p:pic>
      <p:pic>
        <p:nvPicPr>
          <p:cNvPr id="11" name="Рисунок 10" descr="unna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24328" y="3501008"/>
            <a:ext cx="1268760" cy="126876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316416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50223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75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75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презентации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188640"/>
            <a:ext cx="43284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Введите полученный от регистратора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ЛОГИН и ПАРОЛЬ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39539"/>
            <a:ext cx="9144000" cy="5513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9512" y="4293096"/>
            <a:ext cx="13580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login@mail.ru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5085184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……….</a:t>
            </a:r>
            <a:endParaRPr lang="ru-RU" dirty="0"/>
          </a:p>
        </p:txBody>
      </p:sp>
      <p:pic>
        <p:nvPicPr>
          <p:cNvPr id="9" name="Рисунок 8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592844">
            <a:off x="494456" y="5976193"/>
            <a:ext cx="836712" cy="8367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283968" y="3861048"/>
            <a:ext cx="47553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</a:rPr>
              <a:t>С целью защиты от несанкционированного Доступа,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на мобильный телефон акционера придет код, 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который необходимо будет ввести 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для подтверждения авторизации</a:t>
            </a:r>
            <a:endParaRPr lang="ru-RU" sz="1600" dirty="0">
              <a:solidFill>
                <a:srgbClr val="FF0000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4941168"/>
            <a:ext cx="2188840" cy="1489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4499992" y="5301208"/>
            <a:ext cx="886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123489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316416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6550223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32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932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182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682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402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922"/>
                            </p:stCondLst>
                            <p:childTnLst>
                              <p:par>
                                <p:cTn id="4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82"/>
                            </p:stCondLst>
                            <p:childTnLst>
                              <p:par>
                                <p:cTn id="4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202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202"/>
                            </p:stCondLst>
                            <p:childTnLst>
                              <p:par>
                                <p:cTn id="59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презентации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124744"/>
            <a:ext cx="6768752" cy="5397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7544" y="332656"/>
            <a:ext cx="46805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dirty="0" smtClean="0">
                <a:solidFill>
                  <a:schemeClr val="bg1"/>
                </a:solidFill>
              </a:rPr>
              <a:t>Войдите в онлайн голосование</a:t>
            </a:r>
            <a:endParaRPr lang="ru-RU" sz="2600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5445224"/>
            <a:ext cx="1412776" cy="14127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88424" y="6488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9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6550223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фон презентации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544" y="260648"/>
            <a:ext cx="4466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>
                    <a:lumMod val="95000"/>
                  </a:schemeClr>
                </a:solidFill>
              </a:rPr>
              <a:t>Выберите нужное собрание</a:t>
            </a:r>
            <a:endParaRPr lang="ru-RU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4408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464852" y="3244334"/>
            <a:ext cx="4214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dirty="0" smtClean="0">
                <a:solidFill>
                  <a:schemeClr val="bg1"/>
                </a:solidFill>
              </a:rPr>
              <a:t>www.servis-reestr.ru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50223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713" y="1000125"/>
            <a:ext cx="84105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5661248"/>
            <a:ext cx="908720" cy="908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презентации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332656"/>
            <a:ext cx="4306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</a:rPr>
              <a:t>ЛИЧНЫЙ КАБИНЕТ АКЦИОНЕРА</a:t>
            </a:r>
            <a:endParaRPr lang="ru-RU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38343" y="1052736"/>
            <a:ext cx="4185185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00CC"/>
                </a:solidFill>
              </a:rPr>
              <a:t>На странице собрания</a:t>
            </a:r>
          </a:p>
          <a:p>
            <a:r>
              <a:rPr lang="ru-RU" b="1" dirty="0" smtClean="0">
                <a:solidFill>
                  <a:srgbClr val="0000CC"/>
                </a:solidFill>
              </a:rPr>
              <a:t>Акционер может:</a:t>
            </a:r>
          </a:p>
          <a:p>
            <a:endParaRPr lang="ru-RU" dirty="0" smtClean="0"/>
          </a:p>
          <a:p>
            <a:r>
              <a:rPr lang="ru-RU" sz="1600" dirty="0" smtClean="0">
                <a:solidFill>
                  <a:srgbClr val="0000CC"/>
                </a:solidFill>
              </a:rPr>
              <a:t>1.Получить информацию о дате,</a:t>
            </a:r>
          </a:p>
          <a:p>
            <a:r>
              <a:rPr lang="ru-RU" sz="1600" dirty="0" smtClean="0">
                <a:solidFill>
                  <a:srgbClr val="0000CC"/>
                </a:solidFill>
              </a:rPr>
              <a:t>времени и месте проведения собрания</a:t>
            </a:r>
          </a:p>
          <a:p>
            <a:endParaRPr lang="ru-RU" sz="1600" dirty="0" smtClean="0">
              <a:solidFill>
                <a:srgbClr val="0000CC"/>
              </a:solidFill>
            </a:endParaRPr>
          </a:p>
          <a:p>
            <a:r>
              <a:rPr lang="ru-RU" sz="1600" dirty="0" smtClean="0">
                <a:solidFill>
                  <a:srgbClr val="0000CC"/>
                </a:solidFill>
              </a:rPr>
              <a:t>2.Ознакомиться с материалами собрания</a:t>
            </a:r>
          </a:p>
          <a:p>
            <a:endParaRPr lang="ru-RU" sz="1600" dirty="0" smtClean="0">
              <a:solidFill>
                <a:srgbClr val="0000CC"/>
              </a:solidFill>
            </a:endParaRPr>
          </a:p>
          <a:p>
            <a:r>
              <a:rPr lang="ru-RU" sz="1600" dirty="0" smtClean="0">
                <a:solidFill>
                  <a:srgbClr val="0000CC"/>
                </a:solidFill>
              </a:rPr>
              <a:t>3.Зарегистрироваться для участия в собрании</a:t>
            </a:r>
          </a:p>
          <a:p>
            <a:endParaRPr lang="ru-RU" sz="1600" dirty="0" smtClean="0">
              <a:solidFill>
                <a:srgbClr val="0000CC"/>
              </a:solidFill>
            </a:endParaRPr>
          </a:p>
          <a:p>
            <a:r>
              <a:rPr lang="ru-RU" sz="1600" dirty="0" smtClean="0">
                <a:solidFill>
                  <a:srgbClr val="0000CC"/>
                </a:solidFill>
              </a:rPr>
              <a:t>4.Получить доступ к голосованию </a:t>
            </a:r>
            <a:endParaRPr lang="ru-RU" sz="1600" dirty="0">
              <a:solidFill>
                <a:srgbClr val="0000CC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572000" y="980728"/>
            <a:ext cx="0" cy="5616624"/>
          </a:xfrm>
          <a:prstGeom prst="line">
            <a:avLst/>
          </a:prstGeom>
          <a:ln w="50800">
            <a:solidFill>
              <a:srgbClr val="0039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244408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11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6550223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728"/>
            <a:ext cx="4467378" cy="5337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437112"/>
            <a:ext cx="2644130" cy="2146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 презентации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40768"/>
            <a:ext cx="5789343" cy="4301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284984"/>
            <a:ext cx="451965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7" y="4941168"/>
            <a:ext cx="576064" cy="333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unna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43608" y="3573016"/>
            <a:ext cx="576064" cy="576064"/>
          </a:xfrm>
          <a:prstGeom prst="rect">
            <a:avLst/>
          </a:prstGeom>
        </p:spPr>
      </p:pic>
      <p:pic>
        <p:nvPicPr>
          <p:cNvPr id="9" name="Рисунок 8" descr="unna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47664" y="5229200"/>
            <a:ext cx="576064" cy="57606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23528" y="332656"/>
            <a:ext cx="5037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Заполнение электронной формы бюллетеня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5661248"/>
            <a:ext cx="3384376" cy="858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unname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36096" y="6281936"/>
            <a:ext cx="576064" cy="576064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0" y="6597352"/>
            <a:ext cx="44999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6372200" y="620688"/>
            <a:ext cx="72008" cy="5976664"/>
          </a:xfrm>
          <a:prstGeom prst="line">
            <a:avLst/>
          </a:prstGeom>
          <a:ln w="635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444208" y="1340768"/>
            <a:ext cx="270708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00CC"/>
                </a:solidFill>
              </a:rPr>
              <a:t>Заполнение электронной</a:t>
            </a:r>
          </a:p>
          <a:p>
            <a:pPr algn="ctr"/>
            <a:r>
              <a:rPr lang="ru-RU" sz="1600" dirty="0" smtClean="0">
                <a:solidFill>
                  <a:srgbClr val="0000CC"/>
                </a:solidFill>
              </a:rPr>
              <a:t>формы бюллетеня </a:t>
            </a:r>
          </a:p>
          <a:p>
            <a:pPr algn="ctr"/>
            <a:r>
              <a:rPr lang="ru-RU" sz="1600" dirty="0" smtClean="0">
                <a:solidFill>
                  <a:srgbClr val="0000CC"/>
                </a:solidFill>
              </a:rPr>
              <a:t>организовано на интуитивно</a:t>
            </a:r>
          </a:p>
          <a:p>
            <a:pPr algn="ctr"/>
            <a:r>
              <a:rPr lang="ru-RU" sz="1600" dirty="0" smtClean="0">
                <a:solidFill>
                  <a:srgbClr val="0000CC"/>
                </a:solidFill>
              </a:rPr>
              <a:t>понятном уровне.</a:t>
            </a:r>
          </a:p>
          <a:p>
            <a:pPr algn="ctr"/>
            <a:endParaRPr lang="ru-RU" sz="1600" dirty="0" smtClean="0">
              <a:solidFill>
                <a:srgbClr val="0000CC"/>
              </a:solidFill>
            </a:endParaRPr>
          </a:p>
          <a:p>
            <a:pPr algn="ctr"/>
            <a:r>
              <a:rPr lang="ru-RU" sz="1600" dirty="0" smtClean="0">
                <a:solidFill>
                  <a:srgbClr val="0000CC"/>
                </a:solidFill>
              </a:rPr>
              <a:t>Программа проверит</a:t>
            </a:r>
          </a:p>
          <a:p>
            <a:pPr algn="ctr"/>
            <a:r>
              <a:rPr lang="ru-RU" sz="1600" dirty="0" smtClean="0">
                <a:solidFill>
                  <a:srgbClr val="0000CC"/>
                </a:solidFill>
              </a:rPr>
              <a:t>заполненный бюллетень </a:t>
            </a:r>
          </a:p>
          <a:p>
            <a:pPr algn="ctr"/>
            <a:r>
              <a:rPr lang="ru-RU" sz="1600" dirty="0" smtClean="0">
                <a:solidFill>
                  <a:srgbClr val="0000CC"/>
                </a:solidFill>
              </a:rPr>
              <a:t>и предупредит о</a:t>
            </a:r>
          </a:p>
          <a:p>
            <a:pPr algn="ctr"/>
            <a:r>
              <a:rPr lang="ru-RU" sz="1600" dirty="0" smtClean="0">
                <a:solidFill>
                  <a:srgbClr val="0000CC"/>
                </a:solidFill>
              </a:rPr>
              <a:t>допущенных ошибкой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44408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фон презентации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67544" y="188640"/>
            <a:ext cx="36074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После голосования акционер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на экране увидит уведомление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728"/>
            <a:ext cx="5380485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8244408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13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6550223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23928" y="3933056"/>
            <a:ext cx="4320480" cy="2088232"/>
          </a:xfrm>
          <a:prstGeom prst="rect">
            <a:avLst/>
          </a:prstGeom>
          <a:solidFill>
            <a:srgbClr val="FF0000"/>
          </a:solidFill>
          <a:ln>
            <a:solidFill>
              <a:srgbClr val="0039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Счетная комиссия </a:t>
            </a:r>
          </a:p>
          <a:p>
            <a:pPr algn="ctr"/>
            <a:r>
              <a:rPr lang="ru-RU" sz="2800" dirty="0" smtClean="0"/>
              <a:t>АО «Сервис-Реестр»</a:t>
            </a:r>
          </a:p>
          <a:p>
            <a:pPr algn="ctr"/>
            <a:r>
              <a:rPr lang="ru-RU" sz="2800" dirty="0" smtClean="0"/>
              <a:t>произведет </a:t>
            </a:r>
            <a:r>
              <a:rPr lang="ru-RU" sz="2800" dirty="0" smtClean="0"/>
              <a:t>подсчет голосов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645024"/>
            <a:ext cx="2565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 презентации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0039EE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-1332656" y="1412776"/>
            <a:ext cx="75255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«Сервис электронного голосования </a:t>
            </a:r>
          </a:p>
          <a:p>
            <a:pPr algn="ctr"/>
            <a:r>
              <a:rPr lang="ru-RU" dirty="0" smtClean="0"/>
              <a:t>на общих собраниях акционеров»</a:t>
            </a:r>
          </a:p>
          <a:p>
            <a:pPr algn="ctr"/>
            <a:r>
              <a:rPr lang="ru-RU" dirty="0" smtClean="0"/>
              <a:t>использует защищенный канал, </a:t>
            </a:r>
          </a:p>
          <a:p>
            <a:pPr algn="ctr"/>
            <a:r>
              <a:rPr lang="ru-RU" dirty="0" smtClean="0"/>
              <a:t>обеспечивающий полную безопасность</a:t>
            </a:r>
          </a:p>
          <a:p>
            <a:pPr algn="ctr"/>
            <a:r>
              <a:rPr lang="ru-RU" dirty="0" smtClean="0"/>
              <a:t>и конфиденциальность передачи данных.</a:t>
            </a:r>
            <a:endParaRPr lang="ru-RU" dirty="0"/>
          </a:p>
        </p:txBody>
      </p:sp>
      <p:pic>
        <p:nvPicPr>
          <p:cNvPr id="4098" name="Picture 2" descr="https://homefoliomedia.com/wp-content/uploads/2015/10/iStock_000041342406_Full-768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212976"/>
            <a:ext cx="2484276" cy="3312368"/>
          </a:xfrm>
          <a:prstGeom prst="rect">
            <a:avLst/>
          </a:prstGeom>
          <a:noFill/>
        </p:spPr>
      </p:pic>
      <p:cxnSp>
        <p:nvCxnSpPr>
          <p:cNvPr id="8" name="Прямая соединительная линия 7"/>
          <p:cNvCxnSpPr/>
          <p:nvPr/>
        </p:nvCxnSpPr>
        <p:spPr>
          <a:xfrm flipH="1">
            <a:off x="3131840" y="980728"/>
            <a:ext cx="1944216" cy="5616624"/>
          </a:xfrm>
          <a:prstGeom prst="line">
            <a:avLst/>
          </a:prstGeom>
          <a:ln w="63500">
            <a:solidFill>
              <a:srgbClr val="0039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logo s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1412776"/>
            <a:ext cx="1819662" cy="144016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79512" y="260648"/>
            <a:ext cx="511256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</a:rPr>
              <a:t>«Сервис электронного голосования  на общих собраниях акционеров» </a:t>
            </a:r>
            <a:r>
              <a:rPr lang="ru-RU" sz="1500" dirty="0" smtClean="0">
                <a:solidFill>
                  <a:schemeClr val="bg1"/>
                </a:solidFill>
              </a:rPr>
              <a:t> является собственностью АО «Сервис-Реестр»</a:t>
            </a:r>
            <a:endParaRPr lang="ru-RU" sz="15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38655" y="3861048"/>
            <a:ext cx="500534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Более подробную информацию о данной услуге </a:t>
            </a:r>
          </a:p>
          <a:p>
            <a:r>
              <a:rPr lang="ru-RU" dirty="0" smtClean="0"/>
              <a:t>можно получить </a:t>
            </a:r>
          </a:p>
          <a:p>
            <a:r>
              <a:rPr lang="ru-RU" dirty="0" smtClean="0"/>
              <a:t>по телефону (495)783-01-62</a:t>
            </a:r>
          </a:p>
          <a:p>
            <a:r>
              <a:rPr lang="ru-RU" dirty="0" smtClean="0"/>
              <a:t>По электронной почте: </a:t>
            </a:r>
            <a:r>
              <a:rPr lang="en-US" dirty="0" smtClean="0">
                <a:hlinkClick r:id="rId5"/>
              </a:rPr>
              <a:t>sekr@servis-reestr.ru</a:t>
            </a:r>
            <a:endParaRPr lang="en-US" dirty="0" smtClean="0"/>
          </a:p>
          <a:p>
            <a:r>
              <a:rPr lang="ru-RU" dirty="0" smtClean="0"/>
              <a:t>по адресу: г. Москва, ул. </a:t>
            </a:r>
            <a:r>
              <a:rPr lang="ru-RU" dirty="0" err="1" smtClean="0"/>
              <a:t>Сретенка</a:t>
            </a:r>
            <a:r>
              <a:rPr lang="ru-RU" dirty="0" smtClean="0"/>
              <a:t>, д.12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8316416" y="64886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6550223"/>
            <a:ext cx="33177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АО «Сервис-Реестр»  </a:t>
            </a:r>
            <a:r>
              <a:rPr lang="en-US" sz="1400" dirty="0" smtClean="0">
                <a:solidFill>
                  <a:schemeClr val="bg1"/>
                </a:solidFill>
              </a:rPr>
              <a:t>www.servis-reestr.ru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1349</TotalTime>
  <Words>783</Words>
  <Application>Microsoft Office PowerPoint</Application>
  <PresentationFormat>Экран (4:3)</PresentationFormat>
  <Paragraphs>214</Paragraphs>
  <Slides>14</Slides>
  <Notes>1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matveeva</dc:creator>
  <cp:lastModifiedBy>matveeva</cp:lastModifiedBy>
  <cp:revision>128</cp:revision>
  <dcterms:created xsi:type="dcterms:W3CDTF">2019-03-21T13:49:30Z</dcterms:created>
  <dcterms:modified xsi:type="dcterms:W3CDTF">2019-04-03T07:17:08Z</dcterms:modified>
</cp:coreProperties>
</file>